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4" r:id="rId1"/>
  </p:sldMasterIdLst>
  <p:notesMasterIdLst>
    <p:notesMasterId r:id="rId31"/>
  </p:notesMasterIdLst>
  <p:sldIdLst>
    <p:sldId id="1700" r:id="rId2"/>
    <p:sldId id="1701" r:id="rId3"/>
    <p:sldId id="1702" r:id="rId4"/>
    <p:sldId id="1703" r:id="rId5"/>
    <p:sldId id="1729" r:id="rId6"/>
    <p:sldId id="1705" r:id="rId7"/>
    <p:sldId id="1706" r:id="rId8"/>
    <p:sldId id="1707" r:id="rId9"/>
    <p:sldId id="1708" r:id="rId10"/>
    <p:sldId id="1709" r:id="rId11"/>
    <p:sldId id="1710" r:id="rId12"/>
    <p:sldId id="1711" r:id="rId13"/>
    <p:sldId id="1712" r:id="rId14"/>
    <p:sldId id="1713" r:id="rId15"/>
    <p:sldId id="1714" r:id="rId16"/>
    <p:sldId id="1715" r:id="rId17"/>
    <p:sldId id="1716" r:id="rId18"/>
    <p:sldId id="1717" r:id="rId19"/>
    <p:sldId id="1718" r:id="rId20"/>
    <p:sldId id="1719" r:id="rId21"/>
    <p:sldId id="1720" r:id="rId22"/>
    <p:sldId id="1721" r:id="rId23"/>
    <p:sldId id="1722" r:id="rId24"/>
    <p:sldId id="1723" r:id="rId25"/>
    <p:sldId id="1724" r:id="rId26"/>
    <p:sldId id="1725" r:id="rId27"/>
    <p:sldId id="1726" r:id="rId28"/>
    <p:sldId id="1727" r:id="rId29"/>
    <p:sldId id="1728" r:id="rId30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E19"/>
    <a:srgbClr val="6EC3AD"/>
    <a:srgbClr val="303689"/>
    <a:srgbClr val="DA3C49"/>
    <a:srgbClr val="258A8F"/>
    <a:srgbClr val="67B1AA"/>
    <a:srgbClr val="79BAB4"/>
    <a:srgbClr val="66B5C9"/>
    <a:srgbClr val="EDB159"/>
    <a:srgbClr val="235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182" autoAdjust="0"/>
  </p:normalViewPr>
  <p:slideViewPr>
    <p:cSldViewPr snapToGrid="0">
      <p:cViewPr>
        <p:scale>
          <a:sx n="100" d="100"/>
          <a:sy n="100" d="100"/>
        </p:scale>
        <p:origin x="387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gif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gif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445932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86473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067607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A938DB9E-9F90-4217-86A9-2189F5D73E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1732" y="6240463"/>
            <a:ext cx="1388536" cy="206381"/>
          </a:xfrm>
        </p:spPr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ACD0D415-6264-49BA-94A9-2087C13C2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9924" y="6240463"/>
            <a:ext cx="4140201" cy="206381"/>
          </a:xfrm>
        </p:spPr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1313F758-AA3F-4DC3-B8ED-E54A75B05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3" name="标题 5">
            <a:extLst>
              <a:ext uri="{FF2B5EF4-FFF2-40B4-BE49-F238E27FC236}">
                <a16:creationId xmlns:a16="http://schemas.microsoft.com/office/drawing/2014/main" id="{3B5482C1-426F-4ACA-8ED4-8AF61C4886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4" name="内容占位符 7">
            <a:extLst>
              <a:ext uri="{FF2B5EF4-FFF2-40B4-BE49-F238E27FC236}">
                <a16:creationId xmlns:a16="http://schemas.microsoft.com/office/drawing/2014/main" id="{C8C9B5B5-5C0A-455B-AE2A-CBE4A113D05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309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333525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321390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53324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256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AB084-C61D-4F46-9C46-7D955237752B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8D15-B985-4A68-8A7C-36F0FB388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9425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9369626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844711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smtClean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42B50A4-9CA2-44B8-9B9E-0EB2D29E9022}"/>
              </a:ext>
            </a:extLst>
          </p:cNvPr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8809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65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张吉祺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4411026" y="1825625"/>
            <a:ext cx="3369948" cy="3619077"/>
            <a:chOff x="4269182" y="1825625"/>
            <a:chExt cx="3369948" cy="3619077"/>
          </a:xfrm>
        </p:grpSpPr>
        <p:sp>
          <p:nvSpPr>
            <p:cNvPr id="4" name="ïşlíḑè">
              <a:extLst>
                <a:ext uri="{FF2B5EF4-FFF2-40B4-BE49-F238E27FC236}">
                  <a16:creationId xmlns:a16="http://schemas.microsoft.com/office/drawing/2014/main" id="{4E5A4865-B527-49A7-998D-83CE195EBAB0}"/>
                </a:ext>
              </a:extLst>
            </p:cNvPr>
            <p:cNvSpPr/>
            <p:nvPr/>
          </p:nvSpPr>
          <p:spPr bwMode="auto">
            <a:xfrm>
              <a:off x="4269182" y="1838718"/>
              <a:ext cx="664125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" name="íṥľïḓè">
              <a:extLst>
                <a:ext uri="{FF2B5EF4-FFF2-40B4-BE49-F238E27FC236}">
                  <a16:creationId xmlns:a16="http://schemas.microsoft.com/office/drawing/2014/main" id="{2433F891-4B1A-4E11-8437-7E27D7019996}"/>
                </a:ext>
              </a:extLst>
            </p:cNvPr>
            <p:cNvSpPr/>
            <p:nvPr/>
          </p:nvSpPr>
          <p:spPr bwMode="auto">
            <a:xfrm>
              <a:off x="5195263" y="1825625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 smtClean="0">
                  <a:solidFill>
                    <a:schemeClr val="bg1"/>
                  </a:solidFill>
                </a:rPr>
                <a:t>Camera Roaming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íṧḻîḓê">
              <a:extLst>
                <a:ext uri="{FF2B5EF4-FFF2-40B4-BE49-F238E27FC236}">
                  <a16:creationId xmlns:a16="http://schemas.microsoft.com/office/drawing/2014/main" id="{ABAAC720-0240-4410-8A02-7CCB5BC65C63}"/>
                </a:ext>
              </a:extLst>
            </p:cNvPr>
            <p:cNvSpPr/>
            <p:nvPr/>
          </p:nvSpPr>
          <p:spPr bwMode="auto">
            <a:xfrm>
              <a:off x="4271850" y="2551889"/>
              <a:ext cx="661457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ísḷíḑè">
              <a:extLst>
                <a:ext uri="{FF2B5EF4-FFF2-40B4-BE49-F238E27FC236}">
                  <a16:creationId xmlns:a16="http://schemas.microsoft.com/office/drawing/2014/main" id="{FC2314CD-34A7-455D-9BDF-9ACF2BBFF538}"/>
                </a:ext>
              </a:extLst>
            </p:cNvPr>
            <p:cNvSpPr/>
            <p:nvPr/>
          </p:nvSpPr>
          <p:spPr bwMode="auto">
            <a:xfrm>
              <a:off x="5195263" y="2551889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Sky box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ïSlíḋè">
              <a:extLst>
                <a:ext uri="{FF2B5EF4-FFF2-40B4-BE49-F238E27FC236}">
                  <a16:creationId xmlns:a16="http://schemas.microsoft.com/office/drawing/2014/main" id="{0F13179E-7AB5-4803-9D22-078A5B96B608}"/>
                </a:ext>
              </a:extLst>
            </p:cNvPr>
            <p:cNvSpPr/>
            <p:nvPr/>
          </p:nvSpPr>
          <p:spPr bwMode="auto">
            <a:xfrm>
              <a:off x="4269182" y="3275101"/>
              <a:ext cx="661457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ïšḻíďê">
              <a:extLst>
                <a:ext uri="{FF2B5EF4-FFF2-40B4-BE49-F238E27FC236}">
                  <a16:creationId xmlns:a16="http://schemas.microsoft.com/office/drawing/2014/main" id="{55D30857-2F59-4518-8C4C-DD73141A8720}"/>
                </a:ext>
              </a:extLst>
            </p:cNvPr>
            <p:cNvSpPr/>
            <p:nvPr/>
          </p:nvSpPr>
          <p:spPr bwMode="auto">
            <a:xfrm>
              <a:off x="5195263" y="3275101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Display Text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iŝľîḑé">
              <a:extLst>
                <a:ext uri="{FF2B5EF4-FFF2-40B4-BE49-F238E27FC236}">
                  <a16:creationId xmlns:a16="http://schemas.microsoft.com/office/drawing/2014/main" id="{97C8EF9B-93A8-41E8-9640-E6CA46D50CD9}"/>
                </a:ext>
              </a:extLst>
            </p:cNvPr>
            <p:cNvSpPr/>
            <p:nvPr/>
          </p:nvSpPr>
          <p:spPr bwMode="auto">
            <a:xfrm>
              <a:off x="4269182" y="4097145"/>
              <a:ext cx="650871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04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1" name="îṡlidè">
              <a:extLst>
                <a:ext uri="{FF2B5EF4-FFF2-40B4-BE49-F238E27FC236}">
                  <a16:creationId xmlns:a16="http://schemas.microsoft.com/office/drawing/2014/main" id="{EE393FBD-3265-4FDC-9CF1-7A9119222E12}"/>
                </a:ext>
              </a:extLst>
            </p:cNvPr>
            <p:cNvSpPr/>
            <p:nvPr/>
          </p:nvSpPr>
          <p:spPr bwMode="auto">
            <a:xfrm>
              <a:off x="5169282" y="4097145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Anti-Aliasing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îšļiḑè">
              <a:extLst>
                <a:ext uri="{FF2B5EF4-FFF2-40B4-BE49-F238E27FC236}">
                  <a16:creationId xmlns:a16="http://schemas.microsoft.com/office/drawing/2014/main" id="{5A6B4AF0-522E-47B1-B1A5-715B9E664B4D}"/>
                </a:ext>
              </a:extLst>
            </p:cNvPr>
            <p:cNvSpPr/>
            <p:nvPr/>
          </p:nvSpPr>
          <p:spPr bwMode="auto">
            <a:xfrm>
              <a:off x="4295163" y="4919189"/>
              <a:ext cx="650871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05</a:t>
              </a:r>
            </a:p>
          </p:txBody>
        </p:sp>
        <p:sp>
          <p:nvSpPr>
            <p:cNvPr id="13" name="í$ḻïḑé">
              <a:extLst>
                <a:ext uri="{FF2B5EF4-FFF2-40B4-BE49-F238E27FC236}">
                  <a16:creationId xmlns:a16="http://schemas.microsoft.com/office/drawing/2014/main" id="{2D6108F5-5E1E-4449-BE57-7EE7644ED373}"/>
                </a:ext>
              </a:extLst>
            </p:cNvPr>
            <p:cNvSpPr/>
            <p:nvPr/>
          </p:nvSpPr>
          <p:spPr bwMode="auto">
            <a:xfrm>
              <a:off x="5195263" y="4919189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Lens</a:t>
              </a:r>
              <a:r>
                <a:rPr lang="en-US" altLang="zh-CN" sz="1600" dirty="0" smtClean="0"/>
                <a:t> </a:t>
              </a:r>
              <a:r>
                <a:rPr lang="en-US" altLang="zh-CN" sz="1600" b="1" dirty="0">
                  <a:solidFill>
                    <a:schemeClr val="bg1"/>
                  </a:solidFill>
                </a:rPr>
                <a:t>Flare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384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Ghosts</a:t>
            </a:r>
            <a:endParaRPr lang="en-US" altLang="zh-CN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The </a:t>
            </a:r>
            <a:r>
              <a:rPr lang="en-US" altLang="zh-CN" dirty="0"/>
              <a:t>repetitious blobs which mirror bright spots in the input, pivoting around the image </a:t>
            </a:r>
            <a:r>
              <a:rPr lang="en-US" altLang="zh-CN" dirty="0" err="1"/>
              <a:t>centre</a:t>
            </a:r>
            <a:endParaRPr lang="zh-CN" altLang="en-US" dirty="0"/>
          </a:p>
        </p:txBody>
      </p:sp>
      <p:pic>
        <p:nvPicPr>
          <p:cNvPr id="2052" name="Picture 4" descr="http://2.bp.blogspot.com/-2vRdtaxFOss/USdbYfB0PXI/AAAAAAAAAdM/UNJtxTlCewg/s1600/fig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950" y="3281363"/>
            <a:ext cx="38481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22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Ghosts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t="48539" b="7340"/>
          <a:stretch/>
        </p:blipFill>
        <p:spPr>
          <a:xfrm>
            <a:off x="838200" y="1825625"/>
            <a:ext cx="10511790" cy="344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71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Ghosts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078" name="Picture 6" descr="http://2.bp.blogspot.com/-BnGW7bC_E3U/USdbYg9GzVI/AAAAAAAAAdU/77R0FwBjSUg/s1600/fig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262" y="2782094"/>
            <a:ext cx="4181475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892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Ghosts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Improve </a:t>
            </a:r>
            <a:r>
              <a:rPr lang="en-US" altLang="zh-CN" dirty="0"/>
              <a:t>this by allowing only bright spots from the </a:t>
            </a:r>
            <a:r>
              <a:rPr lang="en-US" altLang="zh-CN" dirty="0" err="1"/>
              <a:t>centre</a:t>
            </a:r>
            <a:r>
              <a:rPr lang="en-US" altLang="zh-CN" dirty="0"/>
              <a:t> of the source image to generate </a:t>
            </a:r>
            <a:r>
              <a:rPr lang="en-US" altLang="zh-CN" dirty="0" smtClean="0"/>
              <a:t>ghosts </a:t>
            </a:r>
            <a:r>
              <a:rPr lang="en-US" altLang="zh-CN" dirty="0"/>
              <a:t>by weighting samples by a falloff from the image </a:t>
            </a:r>
            <a:r>
              <a:rPr lang="en-US" altLang="zh-CN" dirty="0" err="1"/>
              <a:t>centre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24906"/>
            <a:ext cx="10515600" cy="30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39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Ghosts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098" name="Picture 2" descr="http://2.bp.blogspot.com/-OU0tLFLraYI/USdbY499MCI/AAAAAAAAAdQ/g_Pk64zHL1E/s1600/fig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75" y="2815431"/>
            <a:ext cx="6877050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54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Ghosts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Modulating </a:t>
            </a:r>
            <a:r>
              <a:rPr lang="en-US" altLang="zh-CN" dirty="0"/>
              <a:t>the ghost </a:t>
            </a:r>
            <a:r>
              <a:rPr lang="en-US" altLang="zh-CN" dirty="0" err="1"/>
              <a:t>colour</a:t>
            </a:r>
            <a:r>
              <a:rPr lang="en-US" altLang="zh-CN" dirty="0"/>
              <a:t> radially according to a 1D texture</a:t>
            </a:r>
            <a:endParaRPr lang="zh-CN" altLang="en-US" dirty="0"/>
          </a:p>
        </p:txBody>
      </p:sp>
      <p:pic>
        <p:nvPicPr>
          <p:cNvPr id="7170" name="Picture 2" descr="http://3.bp.blogspot.com/-hO5Sj2CvimA/USdbZGNF2cI/AAAAAAAAAdk/A0gLNY7KFYI/s1600/fig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312" y="3919538"/>
            <a:ext cx="6429375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35241"/>
            <a:ext cx="10515600" cy="82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6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Halos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Take </a:t>
            </a:r>
            <a:r>
              <a:rPr lang="en-US" altLang="zh-CN" dirty="0"/>
              <a:t>a vector to the </a:t>
            </a:r>
            <a:r>
              <a:rPr lang="en-US" altLang="zh-CN" dirty="0" err="1"/>
              <a:t>centre</a:t>
            </a:r>
            <a:r>
              <a:rPr lang="en-US" altLang="zh-CN" dirty="0"/>
              <a:t> of the </a:t>
            </a:r>
            <a:r>
              <a:rPr lang="en-US" altLang="zh-CN" dirty="0" smtClean="0"/>
              <a:t>image but fix </a:t>
            </a:r>
            <a:r>
              <a:rPr lang="en-US" altLang="zh-CN" dirty="0"/>
              <a:t>the vector length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237936"/>
            <a:ext cx="10515600" cy="192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60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Halos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42" name="Picture 2" descr="http://3.bp.blogspot.com/-4oAF977wh3g/USdbZcgkwRI/AAAAAAAAAdg/vqrrsi_RIVw/s1600/fig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237" y="2810669"/>
            <a:ext cx="6867525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185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Chromatic Distortion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Caused </a:t>
            </a:r>
            <a:r>
              <a:rPr lang="en-US" altLang="zh-CN" dirty="0"/>
              <a:t>by the varying refraction of different wavelengths of </a:t>
            </a:r>
            <a:r>
              <a:rPr lang="en-US" altLang="zh-CN" dirty="0" smtClean="0"/>
              <a:t>light</a:t>
            </a:r>
          </a:p>
          <a:p>
            <a:pPr marL="0" indent="0">
              <a:buNone/>
            </a:pPr>
            <a:r>
              <a:rPr lang="en-US" altLang="zh-CN" dirty="0" smtClean="0"/>
              <a:t>Fetch </a:t>
            </a:r>
            <a:r>
              <a:rPr lang="en-US" altLang="zh-CN" dirty="0"/>
              <a:t>the red, green and blue channels separately at slightly different offsets along the sampling vector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550" y="3840405"/>
            <a:ext cx="10514250" cy="166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91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Chromatic Distortion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D</a:t>
            </a:r>
            <a:r>
              <a:rPr lang="en-US" altLang="zh-CN" dirty="0" smtClean="0"/>
              <a:t>irect replacement for the calls to texture()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25121"/>
            <a:ext cx="10515600" cy="388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5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defTabSz="914354"/>
            <a:r>
              <a:rPr lang="en-US" altLang="zh-CN" sz="2800" b="1" dirty="0"/>
              <a:t>Lens Flare</a:t>
            </a:r>
            <a:endParaRPr lang="zh-CN" altLang="en-US" sz="2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464392"/>
            <a:ext cx="10515600" cy="202010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Lens flare is caused by light passing through a photographic lens system in an unintended way. Often considered a degrading artifact, it has become a crucial component for realistic imagery and an artistic means that can even lead to an increased perceived brightness.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131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Chromatic Distortion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" name="内容占位符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962" y="2848769"/>
            <a:ext cx="7458075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0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Blur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R</a:t>
            </a:r>
            <a:r>
              <a:rPr lang="en-US" altLang="zh-CN" dirty="0" smtClean="0"/>
              <a:t>educe the coherence </a:t>
            </a:r>
            <a:r>
              <a:rPr lang="en-US" altLang="zh-CN" dirty="0"/>
              <a:t>with the input </a:t>
            </a:r>
            <a:r>
              <a:rPr lang="en-US" altLang="zh-CN" dirty="0" smtClean="0"/>
              <a:t>image to enhance the effect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3176588"/>
            <a:ext cx="7391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6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Upscale/Blend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Combine </a:t>
            </a:r>
            <a:r>
              <a:rPr lang="en-US" altLang="zh-CN" dirty="0"/>
              <a:t>w</a:t>
            </a:r>
            <a:r>
              <a:rPr lang="en-US" altLang="zh-CN" dirty="0" smtClean="0"/>
              <a:t>ith </a:t>
            </a:r>
            <a:r>
              <a:rPr lang="en-US" altLang="zh-CN" dirty="0"/>
              <a:t>the original source </a:t>
            </a:r>
            <a:r>
              <a:rPr lang="en-US" altLang="zh-CN" dirty="0" smtClean="0"/>
              <a:t>image: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4411026" y="3013799"/>
            <a:ext cx="3369948" cy="1251777"/>
            <a:chOff x="4269182" y="1825625"/>
            <a:chExt cx="3369948" cy="1251777"/>
          </a:xfrm>
        </p:grpSpPr>
        <p:sp>
          <p:nvSpPr>
            <p:cNvPr id="5" name="ïşlíḑè">
              <a:extLst>
                <a:ext uri="{FF2B5EF4-FFF2-40B4-BE49-F238E27FC236}">
                  <a16:creationId xmlns:a16="http://schemas.microsoft.com/office/drawing/2014/main" id="{4E5A4865-B527-49A7-998D-83CE195EBAB0}"/>
                </a:ext>
              </a:extLst>
            </p:cNvPr>
            <p:cNvSpPr/>
            <p:nvPr/>
          </p:nvSpPr>
          <p:spPr bwMode="auto">
            <a:xfrm>
              <a:off x="4269182" y="1838718"/>
              <a:ext cx="664125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" name="íṥľïḓè">
              <a:extLst>
                <a:ext uri="{FF2B5EF4-FFF2-40B4-BE49-F238E27FC236}">
                  <a16:creationId xmlns:a16="http://schemas.microsoft.com/office/drawing/2014/main" id="{2433F891-4B1A-4E11-8437-7E27D7019996}"/>
                </a:ext>
              </a:extLst>
            </p:cNvPr>
            <p:cNvSpPr/>
            <p:nvPr/>
          </p:nvSpPr>
          <p:spPr bwMode="auto">
            <a:xfrm>
              <a:off x="5195263" y="1825625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 smtClean="0">
                  <a:solidFill>
                    <a:schemeClr val="bg1"/>
                  </a:solidFill>
                </a:rPr>
                <a:t>Lens Dirt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íṧḻîḓê">
              <a:extLst>
                <a:ext uri="{FF2B5EF4-FFF2-40B4-BE49-F238E27FC236}">
                  <a16:creationId xmlns:a16="http://schemas.microsoft.com/office/drawing/2014/main" id="{ABAAC720-0240-4410-8A02-7CCB5BC65C63}"/>
                </a:ext>
              </a:extLst>
            </p:cNvPr>
            <p:cNvSpPr/>
            <p:nvPr/>
          </p:nvSpPr>
          <p:spPr bwMode="auto">
            <a:xfrm>
              <a:off x="4271850" y="2551889"/>
              <a:ext cx="661457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" name="ísḷíḑè">
              <a:extLst>
                <a:ext uri="{FF2B5EF4-FFF2-40B4-BE49-F238E27FC236}">
                  <a16:creationId xmlns:a16="http://schemas.microsoft.com/office/drawing/2014/main" id="{FC2314CD-34A7-455D-9BDF-9ACF2BBFF538}"/>
                </a:ext>
              </a:extLst>
            </p:cNvPr>
            <p:cNvSpPr/>
            <p:nvPr/>
          </p:nvSpPr>
          <p:spPr bwMode="auto">
            <a:xfrm>
              <a:off x="5195263" y="2551889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 smtClean="0">
                  <a:solidFill>
                    <a:schemeClr val="bg1"/>
                  </a:solidFill>
                </a:rPr>
                <a:t>Diffraction Starburst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66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Lens Dirt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52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Lens Dirt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07900"/>
            <a:ext cx="10515600" cy="416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882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Lens Dirt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内容占位符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572544"/>
            <a:ext cx="762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96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Diffraction Starburst</a:t>
            </a:r>
            <a:endParaRPr lang="zh-CN" altLang="en-US" b="1" dirty="0"/>
          </a:p>
        </p:txBody>
      </p:sp>
      <p:pic>
        <p:nvPicPr>
          <p:cNvPr id="10" name="内容占位符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0301" y="2812125"/>
            <a:ext cx="3291398" cy="1713067"/>
          </a:xfr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775835"/>
            <a:ext cx="10058400" cy="178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4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Diffraction Starburst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Provide </a:t>
            </a:r>
            <a:r>
              <a:rPr lang="en-US" altLang="zh-CN" dirty="0"/>
              <a:t>a transformation matrix to </a:t>
            </a:r>
            <a:r>
              <a:rPr lang="en-US" altLang="zh-CN" dirty="0" smtClean="0"/>
              <a:t>spin/warp </a:t>
            </a:r>
            <a:r>
              <a:rPr lang="en-US" altLang="zh-CN" dirty="0"/>
              <a:t>it per frame and produce the dynamic effect</a:t>
            </a:r>
            <a:endParaRPr lang="zh-CN" altLang="en-US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25073"/>
            <a:ext cx="10515601" cy="138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5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Diffraction Starburst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30037"/>
            <a:ext cx="10510803" cy="525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64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Diffraction Starburst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t="50592" b="2795"/>
          <a:stretch/>
        </p:blipFill>
        <p:spPr>
          <a:xfrm>
            <a:off x="838200" y="2575005"/>
            <a:ext cx="10515600" cy="285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91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Lens Flare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814" y="2115230"/>
            <a:ext cx="4573553" cy="3772127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2499322" y="3343255"/>
            <a:ext cx="2305492" cy="1316075"/>
            <a:chOff x="2499322" y="3295948"/>
            <a:chExt cx="2305492" cy="1316075"/>
          </a:xfrm>
        </p:grpSpPr>
        <p:sp>
          <p:nvSpPr>
            <p:cNvPr id="17" name="íślïḓé">
              <a:extLst>
                <a:ext uri="{FF2B5EF4-FFF2-40B4-BE49-F238E27FC236}">
                  <a16:creationId xmlns:a16="http://schemas.microsoft.com/office/drawing/2014/main" id="{81ABE2E7-906D-4073-87FB-5ABFFF7B1E8B}"/>
                </a:ext>
              </a:extLst>
            </p:cNvPr>
            <p:cNvSpPr/>
            <p:nvPr/>
          </p:nvSpPr>
          <p:spPr>
            <a:xfrm>
              <a:off x="2499322" y="3295948"/>
              <a:ext cx="1532940" cy="1316075"/>
            </a:xfrm>
            <a:custGeom>
              <a:avLst/>
              <a:gdLst>
                <a:gd name="connsiteX0" fmla="*/ 0 w 1532940"/>
                <a:gd name="connsiteY0" fmla="*/ 658038 h 1316075"/>
                <a:gd name="connsiteX1" fmla="*/ 329019 w 1532940"/>
                <a:gd name="connsiteY1" fmla="*/ 0 h 1316075"/>
                <a:gd name="connsiteX2" fmla="*/ 1203921 w 1532940"/>
                <a:gd name="connsiteY2" fmla="*/ 0 h 1316075"/>
                <a:gd name="connsiteX3" fmla="*/ 1532940 w 1532940"/>
                <a:gd name="connsiteY3" fmla="*/ 658038 h 1316075"/>
                <a:gd name="connsiteX4" fmla="*/ 1203921 w 1532940"/>
                <a:gd name="connsiteY4" fmla="*/ 1316075 h 1316075"/>
                <a:gd name="connsiteX5" fmla="*/ 329019 w 1532940"/>
                <a:gd name="connsiteY5" fmla="*/ 1316075 h 1316075"/>
                <a:gd name="connsiteX6" fmla="*/ 0 w 1532940"/>
                <a:gd name="connsiteY6" fmla="*/ 658038 h 131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940" h="1316075">
                  <a:moveTo>
                    <a:pt x="0" y="658038"/>
                  </a:moveTo>
                  <a:lnTo>
                    <a:pt x="329019" y="0"/>
                  </a:lnTo>
                  <a:lnTo>
                    <a:pt x="1203921" y="0"/>
                  </a:lnTo>
                  <a:lnTo>
                    <a:pt x="1532940" y="658038"/>
                  </a:lnTo>
                  <a:lnTo>
                    <a:pt x="1203921" y="1316075"/>
                  </a:lnTo>
                  <a:lnTo>
                    <a:pt x="329019" y="1316075"/>
                  </a:lnTo>
                  <a:lnTo>
                    <a:pt x="0" y="6580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none" lIns="237418" tIns="249550" rIns="237418" bIns="249550" numCol="1" spcCol="1270" anchor="ctr" anchorCtr="0">
              <a:normAutofit fontScale="55000" lnSpcReduction="20000"/>
            </a:bodyPr>
            <a:lstStyle/>
            <a:p>
              <a:pPr algn="ctr"/>
              <a:endParaRPr lang="en-US" altLang="zh-CN" sz="3600" b="1" dirty="0" smtClean="0">
                <a:solidFill>
                  <a:schemeClr val="accent1">
                    <a:lumMod val="25000"/>
                    <a:lumOff val="75000"/>
                  </a:schemeClr>
                </a:solidFill>
              </a:endParaRPr>
            </a:p>
            <a:p>
              <a:pPr algn="ctr"/>
              <a:r>
                <a:rPr lang="en-US" altLang="zh-CN" sz="3600" b="1" dirty="0" smtClean="0">
                  <a:solidFill>
                    <a:schemeClr val="accent1">
                      <a:lumMod val="25000"/>
                      <a:lumOff val="75000"/>
                    </a:schemeClr>
                  </a:solidFill>
                </a:rPr>
                <a:t>Common</a:t>
              </a:r>
            </a:p>
            <a:p>
              <a:pPr algn="ctr"/>
              <a:r>
                <a:rPr lang="en-US" altLang="zh-CN" sz="3600" b="1" dirty="0" smtClean="0">
                  <a:solidFill>
                    <a:schemeClr val="accent1">
                      <a:lumMod val="25000"/>
                      <a:lumOff val="75000"/>
                    </a:schemeClr>
                  </a:solidFill>
                </a:rPr>
                <a:t>technique</a:t>
              </a:r>
              <a:endParaRPr lang="en-US" altLang="zh-CN" sz="3600" b="1" dirty="0">
                <a:solidFill>
                  <a:schemeClr val="accent1">
                    <a:lumMod val="25000"/>
                    <a:lumOff val="75000"/>
                  </a:schemeClr>
                </a:solidFill>
              </a:endParaRPr>
            </a:p>
            <a:p>
              <a:pPr algn="ctr"/>
              <a:endParaRPr lang="en-US" altLang="zh-CN" sz="3600" b="1" dirty="0">
                <a:solidFill>
                  <a:schemeClr val="accent1">
                    <a:lumMod val="25000"/>
                    <a:lumOff val="75000"/>
                  </a:schemeClr>
                </a:solidFill>
              </a:endParaRPr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7E1B8A19-5EF6-4D89-8CAA-57961F7467DC}"/>
                </a:ext>
              </a:extLst>
            </p:cNvPr>
            <p:cNvCxnSpPr>
              <a:cxnSpLocks/>
              <a:endCxn id="17" idx="3"/>
            </p:cNvCxnSpPr>
            <p:nvPr/>
          </p:nvCxnSpPr>
          <p:spPr>
            <a:xfrm flipH="1">
              <a:off x="4032262" y="3953985"/>
              <a:ext cx="772552" cy="1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3054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Lens Flare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724" y="1690688"/>
            <a:ext cx="7880116" cy="4351338"/>
          </a:xfrm>
        </p:spPr>
      </p:pic>
      <p:grpSp>
        <p:nvGrpSpPr>
          <p:cNvPr id="10" name="组合 9"/>
          <p:cNvGrpSpPr/>
          <p:nvPr/>
        </p:nvGrpSpPr>
        <p:grpSpPr>
          <a:xfrm>
            <a:off x="838200" y="2453703"/>
            <a:ext cx="2134493" cy="2825308"/>
            <a:chOff x="4528129" y="2531546"/>
            <a:chExt cx="2134493" cy="2825308"/>
          </a:xfrm>
        </p:grpSpPr>
        <p:sp>
          <p:nvSpPr>
            <p:cNvPr id="7" name="iṥľïḑe">
              <a:extLst>
                <a:ext uri="{FF2B5EF4-FFF2-40B4-BE49-F238E27FC236}">
                  <a16:creationId xmlns:a16="http://schemas.microsoft.com/office/drawing/2014/main" id="{398A2F3D-68FB-4D09-A3D9-28C56B30483F}"/>
                </a:ext>
              </a:extLst>
            </p:cNvPr>
            <p:cNvSpPr/>
            <p:nvPr/>
          </p:nvSpPr>
          <p:spPr>
            <a:xfrm>
              <a:off x="5685726" y="2531546"/>
              <a:ext cx="976896" cy="11022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5" h="21458" extrusionOk="0">
                  <a:moveTo>
                    <a:pt x="14768" y="0"/>
                  </a:moveTo>
                  <a:cubicBezTo>
                    <a:pt x="11682" y="279"/>
                    <a:pt x="8751" y="1325"/>
                    <a:pt x="6316" y="3018"/>
                  </a:cubicBezTo>
                  <a:cubicBezTo>
                    <a:pt x="3974" y="4646"/>
                    <a:pt x="2184" y="6809"/>
                    <a:pt x="1141" y="9271"/>
                  </a:cubicBezTo>
                  <a:cubicBezTo>
                    <a:pt x="2104" y="9290"/>
                    <a:pt x="2984" y="9759"/>
                    <a:pt x="3451" y="10501"/>
                  </a:cubicBezTo>
                  <a:cubicBezTo>
                    <a:pt x="4024" y="11411"/>
                    <a:pt x="3878" y="12542"/>
                    <a:pt x="3086" y="13315"/>
                  </a:cubicBezTo>
                  <a:lnTo>
                    <a:pt x="0" y="15442"/>
                  </a:lnTo>
                  <a:lnTo>
                    <a:pt x="4923" y="15200"/>
                  </a:lnTo>
                  <a:cubicBezTo>
                    <a:pt x="5306" y="15206"/>
                    <a:pt x="5677" y="15267"/>
                    <a:pt x="6024" y="15374"/>
                  </a:cubicBezTo>
                  <a:cubicBezTo>
                    <a:pt x="6371" y="15481"/>
                    <a:pt x="6711" y="15640"/>
                    <a:pt x="6954" y="15902"/>
                  </a:cubicBezTo>
                  <a:cubicBezTo>
                    <a:pt x="7352" y="16332"/>
                    <a:pt x="7393" y="16938"/>
                    <a:pt x="7056" y="17405"/>
                  </a:cubicBezTo>
                  <a:cubicBezTo>
                    <a:pt x="6814" y="17687"/>
                    <a:pt x="6637" y="18007"/>
                    <a:pt x="6534" y="18348"/>
                  </a:cubicBezTo>
                  <a:cubicBezTo>
                    <a:pt x="6441" y="18655"/>
                    <a:pt x="6409" y="18974"/>
                    <a:pt x="6440" y="19291"/>
                  </a:cubicBezTo>
                  <a:cubicBezTo>
                    <a:pt x="6624" y="20412"/>
                    <a:pt x="7633" y="21288"/>
                    <a:pt x="8908" y="21436"/>
                  </a:cubicBezTo>
                  <a:cubicBezTo>
                    <a:pt x="10328" y="21600"/>
                    <a:pt x="11673" y="20831"/>
                    <a:pt x="12079" y="19622"/>
                  </a:cubicBezTo>
                  <a:cubicBezTo>
                    <a:pt x="12197" y="19191"/>
                    <a:pt x="12191" y="18740"/>
                    <a:pt x="12062" y="18311"/>
                  </a:cubicBezTo>
                  <a:cubicBezTo>
                    <a:pt x="11962" y="17978"/>
                    <a:pt x="11789" y="17666"/>
                    <a:pt x="11554" y="17390"/>
                  </a:cubicBezTo>
                  <a:cubicBezTo>
                    <a:pt x="11216" y="16965"/>
                    <a:pt x="11162" y="16414"/>
                    <a:pt x="11412" y="15944"/>
                  </a:cubicBezTo>
                  <a:cubicBezTo>
                    <a:pt x="11706" y="15392"/>
                    <a:pt x="12355" y="15058"/>
                    <a:pt x="13045" y="15102"/>
                  </a:cubicBezTo>
                  <a:lnTo>
                    <a:pt x="15810" y="15677"/>
                  </a:lnTo>
                  <a:lnTo>
                    <a:pt x="16049" y="14612"/>
                  </a:lnTo>
                  <a:cubicBezTo>
                    <a:pt x="15557" y="13797"/>
                    <a:pt x="15190" y="12927"/>
                    <a:pt x="14958" y="12027"/>
                  </a:cubicBezTo>
                  <a:cubicBezTo>
                    <a:pt x="14730" y="11140"/>
                    <a:pt x="14635" y="10231"/>
                    <a:pt x="14674" y="9322"/>
                  </a:cubicBezTo>
                  <a:cubicBezTo>
                    <a:pt x="14713" y="8979"/>
                    <a:pt x="14902" y="8663"/>
                    <a:pt x="15203" y="8441"/>
                  </a:cubicBezTo>
                  <a:cubicBezTo>
                    <a:pt x="15695" y="8077"/>
                    <a:pt x="16391" y="8018"/>
                    <a:pt x="16954" y="8292"/>
                  </a:cubicBezTo>
                  <a:cubicBezTo>
                    <a:pt x="17187" y="8445"/>
                    <a:pt x="17436" y="8578"/>
                    <a:pt x="17696" y="8690"/>
                  </a:cubicBezTo>
                  <a:cubicBezTo>
                    <a:pt x="17915" y="8785"/>
                    <a:pt x="18143" y="8864"/>
                    <a:pt x="18380" y="8912"/>
                  </a:cubicBezTo>
                  <a:cubicBezTo>
                    <a:pt x="18952" y="9030"/>
                    <a:pt x="19554" y="8967"/>
                    <a:pt x="20079" y="8734"/>
                  </a:cubicBezTo>
                  <a:cubicBezTo>
                    <a:pt x="21011" y="8266"/>
                    <a:pt x="21589" y="7396"/>
                    <a:pt x="21595" y="6452"/>
                  </a:cubicBezTo>
                  <a:cubicBezTo>
                    <a:pt x="21600" y="5680"/>
                    <a:pt x="21217" y="4947"/>
                    <a:pt x="20548" y="4448"/>
                  </a:cubicBezTo>
                  <a:cubicBezTo>
                    <a:pt x="20044" y="4129"/>
                    <a:pt x="19435" y="3967"/>
                    <a:pt x="18815" y="3986"/>
                  </a:cubicBezTo>
                  <a:cubicBezTo>
                    <a:pt x="18253" y="4004"/>
                    <a:pt x="17711" y="4171"/>
                    <a:pt x="17260" y="4465"/>
                  </a:cubicBezTo>
                  <a:cubicBezTo>
                    <a:pt x="16658" y="4811"/>
                    <a:pt x="15876" y="4793"/>
                    <a:pt x="15297" y="4418"/>
                  </a:cubicBezTo>
                  <a:cubicBezTo>
                    <a:pt x="14878" y="4147"/>
                    <a:pt x="14626" y="3721"/>
                    <a:pt x="14614" y="3264"/>
                  </a:cubicBezTo>
                  <a:lnTo>
                    <a:pt x="14768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lvl="0" algn="l" defTabSz="455612">
                <a:defRPr sz="1800">
                  <a:solidFill>
                    <a:srgbClr val="070707"/>
                  </a:solidFill>
                </a:defRPr>
              </a:pPr>
              <a:endParaRPr/>
            </a:p>
          </p:txBody>
        </p:sp>
        <p:sp>
          <p:nvSpPr>
            <p:cNvPr id="8" name="îṥḷîḋé">
              <a:extLst>
                <a:ext uri="{FF2B5EF4-FFF2-40B4-BE49-F238E27FC236}">
                  <a16:creationId xmlns:a16="http://schemas.microsoft.com/office/drawing/2014/main" id="{1C384539-1C07-4271-A182-D272F399E873}"/>
                </a:ext>
              </a:extLst>
            </p:cNvPr>
            <p:cNvSpPr/>
            <p:nvPr/>
          </p:nvSpPr>
          <p:spPr>
            <a:xfrm>
              <a:off x="4890589" y="2603350"/>
              <a:ext cx="618106" cy="617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lvl="0" algn="l" defTabSz="455612">
                <a:defRPr sz="1800">
                  <a:solidFill>
                    <a:srgbClr val="070707"/>
                  </a:solidFill>
                </a:defRPr>
              </a:pPr>
              <a:endParaRPr/>
            </a:p>
          </p:txBody>
        </p:sp>
        <p:sp>
          <p:nvSpPr>
            <p:cNvPr id="9" name="išliḍe">
              <a:extLst>
                <a:ext uri="{FF2B5EF4-FFF2-40B4-BE49-F238E27FC236}">
                  <a16:creationId xmlns:a16="http://schemas.microsoft.com/office/drawing/2014/main" id="{F659681D-1148-4270-A30F-EB71CC067BF6}"/>
                </a:ext>
              </a:extLst>
            </p:cNvPr>
            <p:cNvSpPr/>
            <p:nvPr/>
          </p:nvSpPr>
          <p:spPr>
            <a:xfrm>
              <a:off x="4528129" y="3008859"/>
              <a:ext cx="1612033" cy="23479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0" h="21276" extrusionOk="0">
                  <a:moveTo>
                    <a:pt x="15139" y="153"/>
                  </a:moveTo>
                  <a:lnTo>
                    <a:pt x="10554" y="2666"/>
                  </a:lnTo>
                  <a:lnTo>
                    <a:pt x="8420" y="2691"/>
                  </a:lnTo>
                  <a:lnTo>
                    <a:pt x="9880" y="2576"/>
                  </a:lnTo>
                  <a:cubicBezTo>
                    <a:pt x="9292" y="2366"/>
                    <a:pt x="8640" y="2257"/>
                    <a:pt x="7977" y="2256"/>
                  </a:cubicBezTo>
                  <a:cubicBezTo>
                    <a:pt x="7299" y="2256"/>
                    <a:pt x="6632" y="2371"/>
                    <a:pt x="6033" y="2590"/>
                  </a:cubicBezTo>
                  <a:cubicBezTo>
                    <a:pt x="5847" y="2669"/>
                    <a:pt x="5686" y="2774"/>
                    <a:pt x="5559" y="2897"/>
                  </a:cubicBezTo>
                  <a:cubicBezTo>
                    <a:pt x="5268" y="3179"/>
                    <a:pt x="5183" y="3522"/>
                    <a:pt x="5134" y="3855"/>
                  </a:cubicBezTo>
                  <a:cubicBezTo>
                    <a:pt x="5083" y="4197"/>
                    <a:pt x="5069" y="4546"/>
                    <a:pt x="5094" y="4899"/>
                  </a:cubicBezTo>
                  <a:lnTo>
                    <a:pt x="5880" y="14818"/>
                  </a:lnTo>
                  <a:lnTo>
                    <a:pt x="591" y="18707"/>
                  </a:lnTo>
                  <a:cubicBezTo>
                    <a:pt x="-161" y="19253"/>
                    <a:pt x="-200" y="20099"/>
                    <a:pt x="500" y="20677"/>
                  </a:cubicBezTo>
                  <a:cubicBezTo>
                    <a:pt x="1276" y="21318"/>
                    <a:pt x="2661" y="21405"/>
                    <a:pt x="3592" y="20871"/>
                  </a:cubicBezTo>
                  <a:lnTo>
                    <a:pt x="9585" y="16419"/>
                  </a:lnTo>
                  <a:cubicBezTo>
                    <a:pt x="9810" y="16257"/>
                    <a:pt x="9989" y="16067"/>
                    <a:pt x="10111" y="15859"/>
                  </a:cubicBezTo>
                  <a:cubicBezTo>
                    <a:pt x="10235" y="15649"/>
                    <a:pt x="10300" y="15425"/>
                    <a:pt x="10302" y="15198"/>
                  </a:cubicBezTo>
                  <a:lnTo>
                    <a:pt x="10408" y="12572"/>
                  </a:lnTo>
                  <a:lnTo>
                    <a:pt x="10862" y="12365"/>
                  </a:lnTo>
                  <a:cubicBezTo>
                    <a:pt x="11063" y="12280"/>
                    <a:pt x="11241" y="12172"/>
                    <a:pt x="11387" y="12045"/>
                  </a:cubicBezTo>
                  <a:cubicBezTo>
                    <a:pt x="11527" y="11923"/>
                    <a:pt x="11636" y="11787"/>
                    <a:pt x="11710" y="11641"/>
                  </a:cubicBezTo>
                  <a:lnTo>
                    <a:pt x="12674" y="9915"/>
                  </a:lnTo>
                  <a:lnTo>
                    <a:pt x="11917" y="11736"/>
                  </a:lnTo>
                  <a:cubicBezTo>
                    <a:pt x="11847" y="11880"/>
                    <a:pt x="11742" y="12015"/>
                    <a:pt x="11605" y="12135"/>
                  </a:cubicBezTo>
                  <a:cubicBezTo>
                    <a:pt x="11462" y="12261"/>
                    <a:pt x="11287" y="12368"/>
                    <a:pt x="11089" y="12451"/>
                  </a:cubicBezTo>
                  <a:lnTo>
                    <a:pt x="10671" y="12648"/>
                  </a:lnTo>
                  <a:lnTo>
                    <a:pt x="14607" y="14752"/>
                  </a:lnTo>
                  <a:lnTo>
                    <a:pt x="16850" y="20281"/>
                  </a:lnTo>
                  <a:cubicBezTo>
                    <a:pt x="17307" y="21070"/>
                    <a:pt x="18592" y="21469"/>
                    <a:pt x="19755" y="21183"/>
                  </a:cubicBezTo>
                  <a:cubicBezTo>
                    <a:pt x="20783" y="20930"/>
                    <a:pt x="21400" y="20208"/>
                    <a:pt x="21219" y="19468"/>
                  </a:cubicBezTo>
                  <a:lnTo>
                    <a:pt x="18564" y="13517"/>
                  </a:lnTo>
                  <a:cubicBezTo>
                    <a:pt x="18484" y="13324"/>
                    <a:pt x="18361" y="13141"/>
                    <a:pt x="18198" y="12974"/>
                  </a:cubicBezTo>
                  <a:cubicBezTo>
                    <a:pt x="18060" y="12834"/>
                    <a:pt x="17897" y="12708"/>
                    <a:pt x="17711" y="12598"/>
                  </a:cubicBezTo>
                  <a:lnTo>
                    <a:pt x="12806" y="9592"/>
                  </a:lnTo>
                  <a:lnTo>
                    <a:pt x="12168" y="4943"/>
                  </a:lnTo>
                  <a:lnTo>
                    <a:pt x="12599" y="6696"/>
                  </a:lnTo>
                  <a:lnTo>
                    <a:pt x="13014" y="6844"/>
                  </a:lnTo>
                  <a:cubicBezTo>
                    <a:pt x="13142" y="6874"/>
                    <a:pt x="13274" y="6896"/>
                    <a:pt x="13407" y="6911"/>
                  </a:cubicBezTo>
                  <a:cubicBezTo>
                    <a:pt x="13587" y="6930"/>
                    <a:pt x="13769" y="6934"/>
                    <a:pt x="13950" y="6923"/>
                  </a:cubicBezTo>
                  <a:lnTo>
                    <a:pt x="19601" y="6672"/>
                  </a:lnTo>
                  <a:cubicBezTo>
                    <a:pt x="20440" y="6578"/>
                    <a:pt x="21026" y="6051"/>
                    <a:pt x="20937" y="5470"/>
                  </a:cubicBezTo>
                  <a:cubicBezTo>
                    <a:pt x="20848" y="4885"/>
                    <a:pt x="20105" y="4451"/>
                    <a:pt x="19250" y="4484"/>
                  </a:cubicBezTo>
                  <a:lnTo>
                    <a:pt x="14113" y="4776"/>
                  </a:lnTo>
                  <a:lnTo>
                    <a:pt x="13074" y="4140"/>
                  </a:lnTo>
                  <a:lnTo>
                    <a:pt x="12521" y="4445"/>
                  </a:lnTo>
                  <a:cubicBezTo>
                    <a:pt x="12361" y="4505"/>
                    <a:pt x="12192" y="4553"/>
                    <a:pt x="12017" y="4588"/>
                  </a:cubicBezTo>
                  <a:cubicBezTo>
                    <a:pt x="11788" y="4635"/>
                    <a:pt x="11551" y="4659"/>
                    <a:pt x="11312" y="4660"/>
                  </a:cubicBezTo>
                  <a:lnTo>
                    <a:pt x="10129" y="4744"/>
                  </a:lnTo>
                  <a:lnTo>
                    <a:pt x="11322" y="4611"/>
                  </a:lnTo>
                  <a:cubicBezTo>
                    <a:pt x="11528" y="4586"/>
                    <a:pt x="11730" y="4549"/>
                    <a:pt x="11926" y="4499"/>
                  </a:cubicBezTo>
                  <a:cubicBezTo>
                    <a:pt x="12100" y="4454"/>
                    <a:pt x="12268" y="4399"/>
                    <a:pt x="12429" y="4335"/>
                  </a:cubicBezTo>
                  <a:lnTo>
                    <a:pt x="16883" y="2016"/>
                  </a:lnTo>
                  <a:cubicBezTo>
                    <a:pt x="17624" y="1648"/>
                    <a:pt x="17778" y="933"/>
                    <a:pt x="17225" y="433"/>
                  </a:cubicBezTo>
                  <a:cubicBezTo>
                    <a:pt x="16734" y="-11"/>
                    <a:pt x="15837" y="-131"/>
                    <a:pt x="15139" y="153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lvl="0" algn="l" defTabSz="455612">
                <a:defRPr sz="1800">
                  <a:solidFill>
                    <a:srgbClr val="070707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1966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724" y="1690688"/>
            <a:ext cx="7880116" cy="435133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Lens Flare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838200" y="2453703"/>
            <a:ext cx="2134493" cy="2825308"/>
            <a:chOff x="4528129" y="2531546"/>
            <a:chExt cx="2134493" cy="2825308"/>
          </a:xfrm>
        </p:grpSpPr>
        <p:sp>
          <p:nvSpPr>
            <p:cNvPr id="7" name="iṥľïḑe">
              <a:extLst>
                <a:ext uri="{FF2B5EF4-FFF2-40B4-BE49-F238E27FC236}">
                  <a16:creationId xmlns:a16="http://schemas.microsoft.com/office/drawing/2014/main" id="{398A2F3D-68FB-4D09-A3D9-28C56B30483F}"/>
                </a:ext>
              </a:extLst>
            </p:cNvPr>
            <p:cNvSpPr/>
            <p:nvPr/>
          </p:nvSpPr>
          <p:spPr>
            <a:xfrm>
              <a:off x="5685726" y="2531546"/>
              <a:ext cx="976896" cy="11022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5" h="21458" extrusionOk="0">
                  <a:moveTo>
                    <a:pt x="14768" y="0"/>
                  </a:moveTo>
                  <a:cubicBezTo>
                    <a:pt x="11682" y="279"/>
                    <a:pt x="8751" y="1325"/>
                    <a:pt x="6316" y="3018"/>
                  </a:cubicBezTo>
                  <a:cubicBezTo>
                    <a:pt x="3974" y="4646"/>
                    <a:pt x="2184" y="6809"/>
                    <a:pt x="1141" y="9271"/>
                  </a:cubicBezTo>
                  <a:cubicBezTo>
                    <a:pt x="2104" y="9290"/>
                    <a:pt x="2984" y="9759"/>
                    <a:pt x="3451" y="10501"/>
                  </a:cubicBezTo>
                  <a:cubicBezTo>
                    <a:pt x="4024" y="11411"/>
                    <a:pt x="3878" y="12542"/>
                    <a:pt x="3086" y="13315"/>
                  </a:cubicBezTo>
                  <a:lnTo>
                    <a:pt x="0" y="15442"/>
                  </a:lnTo>
                  <a:lnTo>
                    <a:pt x="4923" y="15200"/>
                  </a:lnTo>
                  <a:cubicBezTo>
                    <a:pt x="5306" y="15206"/>
                    <a:pt x="5677" y="15267"/>
                    <a:pt x="6024" y="15374"/>
                  </a:cubicBezTo>
                  <a:cubicBezTo>
                    <a:pt x="6371" y="15481"/>
                    <a:pt x="6711" y="15640"/>
                    <a:pt x="6954" y="15902"/>
                  </a:cubicBezTo>
                  <a:cubicBezTo>
                    <a:pt x="7352" y="16332"/>
                    <a:pt x="7393" y="16938"/>
                    <a:pt x="7056" y="17405"/>
                  </a:cubicBezTo>
                  <a:cubicBezTo>
                    <a:pt x="6814" y="17687"/>
                    <a:pt x="6637" y="18007"/>
                    <a:pt x="6534" y="18348"/>
                  </a:cubicBezTo>
                  <a:cubicBezTo>
                    <a:pt x="6441" y="18655"/>
                    <a:pt x="6409" y="18974"/>
                    <a:pt x="6440" y="19291"/>
                  </a:cubicBezTo>
                  <a:cubicBezTo>
                    <a:pt x="6624" y="20412"/>
                    <a:pt x="7633" y="21288"/>
                    <a:pt x="8908" y="21436"/>
                  </a:cubicBezTo>
                  <a:cubicBezTo>
                    <a:pt x="10328" y="21600"/>
                    <a:pt x="11673" y="20831"/>
                    <a:pt x="12079" y="19622"/>
                  </a:cubicBezTo>
                  <a:cubicBezTo>
                    <a:pt x="12197" y="19191"/>
                    <a:pt x="12191" y="18740"/>
                    <a:pt x="12062" y="18311"/>
                  </a:cubicBezTo>
                  <a:cubicBezTo>
                    <a:pt x="11962" y="17978"/>
                    <a:pt x="11789" y="17666"/>
                    <a:pt x="11554" y="17390"/>
                  </a:cubicBezTo>
                  <a:cubicBezTo>
                    <a:pt x="11216" y="16965"/>
                    <a:pt x="11162" y="16414"/>
                    <a:pt x="11412" y="15944"/>
                  </a:cubicBezTo>
                  <a:cubicBezTo>
                    <a:pt x="11706" y="15392"/>
                    <a:pt x="12355" y="15058"/>
                    <a:pt x="13045" y="15102"/>
                  </a:cubicBezTo>
                  <a:lnTo>
                    <a:pt x="15810" y="15677"/>
                  </a:lnTo>
                  <a:lnTo>
                    <a:pt x="16049" y="14612"/>
                  </a:lnTo>
                  <a:cubicBezTo>
                    <a:pt x="15557" y="13797"/>
                    <a:pt x="15190" y="12927"/>
                    <a:pt x="14958" y="12027"/>
                  </a:cubicBezTo>
                  <a:cubicBezTo>
                    <a:pt x="14730" y="11140"/>
                    <a:pt x="14635" y="10231"/>
                    <a:pt x="14674" y="9322"/>
                  </a:cubicBezTo>
                  <a:cubicBezTo>
                    <a:pt x="14713" y="8979"/>
                    <a:pt x="14902" y="8663"/>
                    <a:pt x="15203" y="8441"/>
                  </a:cubicBezTo>
                  <a:cubicBezTo>
                    <a:pt x="15695" y="8077"/>
                    <a:pt x="16391" y="8018"/>
                    <a:pt x="16954" y="8292"/>
                  </a:cubicBezTo>
                  <a:cubicBezTo>
                    <a:pt x="17187" y="8445"/>
                    <a:pt x="17436" y="8578"/>
                    <a:pt x="17696" y="8690"/>
                  </a:cubicBezTo>
                  <a:cubicBezTo>
                    <a:pt x="17915" y="8785"/>
                    <a:pt x="18143" y="8864"/>
                    <a:pt x="18380" y="8912"/>
                  </a:cubicBezTo>
                  <a:cubicBezTo>
                    <a:pt x="18952" y="9030"/>
                    <a:pt x="19554" y="8967"/>
                    <a:pt x="20079" y="8734"/>
                  </a:cubicBezTo>
                  <a:cubicBezTo>
                    <a:pt x="21011" y="8266"/>
                    <a:pt x="21589" y="7396"/>
                    <a:pt x="21595" y="6452"/>
                  </a:cubicBezTo>
                  <a:cubicBezTo>
                    <a:pt x="21600" y="5680"/>
                    <a:pt x="21217" y="4947"/>
                    <a:pt x="20548" y="4448"/>
                  </a:cubicBezTo>
                  <a:cubicBezTo>
                    <a:pt x="20044" y="4129"/>
                    <a:pt x="19435" y="3967"/>
                    <a:pt x="18815" y="3986"/>
                  </a:cubicBezTo>
                  <a:cubicBezTo>
                    <a:pt x="18253" y="4004"/>
                    <a:pt x="17711" y="4171"/>
                    <a:pt x="17260" y="4465"/>
                  </a:cubicBezTo>
                  <a:cubicBezTo>
                    <a:pt x="16658" y="4811"/>
                    <a:pt x="15876" y="4793"/>
                    <a:pt x="15297" y="4418"/>
                  </a:cubicBezTo>
                  <a:cubicBezTo>
                    <a:pt x="14878" y="4147"/>
                    <a:pt x="14626" y="3721"/>
                    <a:pt x="14614" y="3264"/>
                  </a:cubicBezTo>
                  <a:lnTo>
                    <a:pt x="14768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lvl="0" algn="l" defTabSz="455612">
                <a:defRPr sz="1800">
                  <a:solidFill>
                    <a:srgbClr val="070707"/>
                  </a:solidFill>
                </a:defRPr>
              </a:pPr>
              <a:endParaRPr/>
            </a:p>
          </p:txBody>
        </p:sp>
        <p:sp>
          <p:nvSpPr>
            <p:cNvPr id="8" name="îṥḷîḋé">
              <a:extLst>
                <a:ext uri="{FF2B5EF4-FFF2-40B4-BE49-F238E27FC236}">
                  <a16:creationId xmlns:a16="http://schemas.microsoft.com/office/drawing/2014/main" id="{1C384539-1C07-4271-A182-D272F399E873}"/>
                </a:ext>
              </a:extLst>
            </p:cNvPr>
            <p:cNvSpPr/>
            <p:nvPr/>
          </p:nvSpPr>
          <p:spPr>
            <a:xfrm>
              <a:off x="4890589" y="2603350"/>
              <a:ext cx="618106" cy="617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lvl="0" algn="l" defTabSz="455612">
                <a:defRPr sz="1800">
                  <a:solidFill>
                    <a:srgbClr val="070707"/>
                  </a:solidFill>
                </a:defRPr>
              </a:pPr>
              <a:endParaRPr/>
            </a:p>
          </p:txBody>
        </p:sp>
        <p:sp>
          <p:nvSpPr>
            <p:cNvPr id="9" name="išliḍe">
              <a:extLst>
                <a:ext uri="{FF2B5EF4-FFF2-40B4-BE49-F238E27FC236}">
                  <a16:creationId xmlns:a16="http://schemas.microsoft.com/office/drawing/2014/main" id="{F659681D-1148-4270-A30F-EB71CC067BF6}"/>
                </a:ext>
              </a:extLst>
            </p:cNvPr>
            <p:cNvSpPr/>
            <p:nvPr/>
          </p:nvSpPr>
          <p:spPr>
            <a:xfrm>
              <a:off x="4528129" y="3008859"/>
              <a:ext cx="1612033" cy="23479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0" h="21276" extrusionOk="0">
                  <a:moveTo>
                    <a:pt x="15139" y="153"/>
                  </a:moveTo>
                  <a:lnTo>
                    <a:pt x="10554" y="2666"/>
                  </a:lnTo>
                  <a:lnTo>
                    <a:pt x="8420" y="2691"/>
                  </a:lnTo>
                  <a:lnTo>
                    <a:pt x="9880" y="2576"/>
                  </a:lnTo>
                  <a:cubicBezTo>
                    <a:pt x="9292" y="2366"/>
                    <a:pt x="8640" y="2257"/>
                    <a:pt x="7977" y="2256"/>
                  </a:cubicBezTo>
                  <a:cubicBezTo>
                    <a:pt x="7299" y="2256"/>
                    <a:pt x="6632" y="2371"/>
                    <a:pt x="6033" y="2590"/>
                  </a:cubicBezTo>
                  <a:cubicBezTo>
                    <a:pt x="5847" y="2669"/>
                    <a:pt x="5686" y="2774"/>
                    <a:pt x="5559" y="2897"/>
                  </a:cubicBezTo>
                  <a:cubicBezTo>
                    <a:pt x="5268" y="3179"/>
                    <a:pt x="5183" y="3522"/>
                    <a:pt x="5134" y="3855"/>
                  </a:cubicBezTo>
                  <a:cubicBezTo>
                    <a:pt x="5083" y="4197"/>
                    <a:pt x="5069" y="4546"/>
                    <a:pt x="5094" y="4899"/>
                  </a:cubicBezTo>
                  <a:lnTo>
                    <a:pt x="5880" y="14818"/>
                  </a:lnTo>
                  <a:lnTo>
                    <a:pt x="591" y="18707"/>
                  </a:lnTo>
                  <a:cubicBezTo>
                    <a:pt x="-161" y="19253"/>
                    <a:pt x="-200" y="20099"/>
                    <a:pt x="500" y="20677"/>
                  </a:cubicBezTo>
                  <a:cubicBezTo>
                    <a:pt x="1276" y="21318"/>
                    <a:pt x="2661" y="21405"/>
                    <a:pt x="3592" y="20871"/>
                  </a:cubicBezTo>
                  <a:lnTo>
                    <a:pt x="9585" y="16419"/>
                  </a:lnTo>
                  <a:cubicBezTo>
                    <a:pt x="9810" y="16257"/>
                    <a:pt x="9989" y="16067"/>
                    <a:pt x="10111" y="15859"/>
                  </a:cubicBezTo>
                  <a:cubicBezTo>
                    <a:pt x="10235" y="15649"/>
                    <a:pt x="10300" y="15425"/>
                    <a:pt x="10302" y="15198"/>
                  </a:cubicBezTo>
                  <a:lnTo>
                    <a:pt x="10408" y="12572"/>
                  </a:lnTo>
                  <a:lnTo>
                    <a:pt x="10862" y="12365"/>
                  </a:lnTo>
                  <a:cubicBezTo>
                    <a:pt x="11063" y="12280"/>
                    <a:pt x="11241" y="12172"/>
                    <a:pt x="11387" y="12045"/>
                  </a:cubicBezTo>
                  <a:cubicBezTo>
                    <a:pt x="11527" y="11923"/>
                    <a:pt x="11636" y="11787"/>
                    <a:pt x="11710" y="11641"/>
                  </a:cubicBezTo>
                  <a:lnTo>
                    <a:pt x="12674" y="9915"/>
                  </a:lnTo>
                  <a:lnTo>
                    <a:pt x="11917" y="11736"/>
                  </a:lnTo>
                  <a:cubicBezTo>
                    <a:pt x="11847" y="11880"/>
                    <a:pt x="11742" y="12015"/>
                    <a:pt x="11605" y="12135"/>
                  </a:cubicBezTo>
                  <a:cubicBezTo>
                    <a:pt x="11462" y="12261"/>
                    <a:pt x="11287" y="12368"/>
                    <a:pt x="11089" y="12451"/>
                  </a:cubicBezTo>
                  <a:lnTo>
                    <a:pt x="10671" y="12648"/>
                  </a:lnTo>
                  <a:lnTo>
                    <a:pt x="14607" y="14752"/>
                  </a:lnTo>
                  <a:lnTo>
                    <a:pt x="16850" y="20281"/>
                  </a:lnTo>
                  <a:cubicBezTo>
                    <a:pt x="17307" y="21070"/>
                    <a:pt x="18592" y="21469"/>
                    <a:pt x="19755" y="21183"/>
                  </a:cubicBezTo>
                  <a:cubicBezTo>
                    <a:pt x="20783" y="20930"/>
                    <a:pt x="21400" y="20208"/>
                    <a:pt x="21219" y="19468"/>
                  </a:cubicBezTo>
                  <a:lnTo>
                    <a:pt x="18564" y="13517"/>
                  </a:lnTo>
                  <a:cubicBezTo>
                    <a:pt x="18484" y="13324"/>
                    <a:pt x="18361" y="13141"/>
                    <a:pt x="18198" y="12974"/>
                  </a:cubicBezTo>
                  <a:cubicBezTo>
                    <a:pt x="18060" y="12834"/>
                    <a:pt x="17897" y="12708"/>
                    <a:pt x="17711" y="12598"/>
                  </a:cubicBezTo>
                  <a:lnTo>
                    <a:pt x="12806" y="9592"/>
                  </a:lnTo>
                  <a:lnTo>
                    <a:pt x="12168" y="4943"/>
                  </a:lnTo>
                  <a:lnTo>
                    <a:pt x="12599" y="6696"/>
                  </a:lnTo>
                  <a:lnTo>
                    <a:pt x="13014" y="6844"/>
                  </a:lnTo>
                  <a:cubicBezTo>
                    <a:pt x="13142" y="6874"/>
                    <a:pt x="13274" y="6896"/>
                    <a:pt x="13407" y="6911"/>
                  </a:cubicBezTo>
                  <a:cubicBezTo>
                    <a:pt x="13587" y="6930"/>
                    <a:pt x="13769" y="6934"/>
                    <a:pt x="13950" y="6923"/>
                  </a:cubicBezTo>
                  <a:lnTo>
                    <a:pt x="19601" y="6672"/>
                  </a:lnTo>
                  <a:cubicBezTo>
                    <a:pt x="20440" y="6578"/>
                    <a:pt x="21026" y="6051"/>
                    <a:pt x="20937" y="5470"/>
                  </a:cubicBezTo>
                  <a:cubicBezTo>
                    <a:pt x="20848" y="4885"/>
                    <a:pt x="20105" y="4451"/>
                    <a:pt x="19250" y="4484"/>
                  </a:cubicBezTo>
                  <a:lnTo>
                    <a:pt x="14113" y="4776"/>
                  </a:lnTo>
                  <a:lnTo>
                    <a:pt x="13074" y="4140"/>
                  </a:lnTo>
                  <a:lnTo>
                    <a:pt x="12521" y="4445"/>
                  </a:lnTo>
                  <a:cubicBezTo>
                    <a:pt x="12361" y="4505"/>
                    <a:pt x="12192" y="4553"/>
                    <a:pt x="12017" y="4588"/>
                  </a:cubicBezTo>
                  <a:cubicBezTo>
                    <a:pt x="11788" y="4635"/>
                    <a:pt x="11551" y="4659"/>
                    <a:pt x="11312" y="4660"/>
                  </a:cubicBezTo>
                  <a:lnTo>
                    <a:pt x="10129" y="4744"/>
                  </a:lnTo>
                  <a:lnTo>
                    <a:pt x="11322" y="4611"/>
                  </a:lnTo>
                  <a:cubicBezTo>
                    <a:pt x="11528" y="4586"/>
                    <a:pt x="11730" y="4549"/>
                    <a:pt x="11926" y="4499"/>
                  </a:cubicBezTo>
                  <a:cubicBezTo>
                    <a:pt x="12100" y="4454"/>
                    <a:pt x="12268" y="4399"/>
                    <a:pt x="12429" y="4335"/>
                  </a:cubicBezTo>
                  <a:lnTo>
                    <a:pt x="16883" y="2016"/>
                  </a:lnTo>
                  <a:cubicBezTo>
                    <a:pt x="17624" y="1648"/>
                    <a:pt x="17778" y="933"/>
                    <a:pt x="17225" y="433"/>
                  </a:cubicBezTo>
                  <a:cubicBezTo>
                    <a:pt x="16734" y="-11"/>
                    <a:pt x="15837" y="-131"/>
                    <a:pt x="15139" y="153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lvl="0" algn="l" defTabSz="455612">
                <a:defRPr sz="1800">
                  <a:solidFill>
                    <a:srgbClr val="070707"/>
                  </a:solidFill>
                </a:defRPr>
              </a:pPr>
              <a:endParaRPr/>
            </a:p>
          </p:txBody>
        </p:sp>
      </p:grp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86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Lens Flare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The approach consists of 4 stages: </a:t>
            </a:r>
            <a:endParaRPr lang="en-US" altLang="zh-CN" dirty="0" smtClean="0"/>
          </a:p>
        </p:txBody>
      </p:sp>
      <p:grpSp>
        <p:nvGrpSpPr>
          <p:cNvPr id="4" name="组合 3"/>
          <p:cNvGrpSpPr/>
          <p:nvPr/>
        </p:nvGrpSpPr>
        <p:grpSpPr>
          <a:xfrm>
            <a:off x="4411026" y="2748386"/>
            <a:ext cx="3369948" cy="2797033"/>
            <a:chOff x="4269182" y="1825625"/>
            <a:chExt cx="3369948" cy="2797033"/>
          </a:xfrm>
        </p:grpSpPr>
        <p:sp>
          <p:nvSpPr>
            <p:cNvPr id="5" name="ïşlíḑè">
              <a:extLst>
                <a:ext uri="{FF2B5EF4-FFF2-40B4-BE49-F238E27FC236}">
                  <a16:creationId xmlns:a16="http://schemas.microsoft.com/office/drawing/2014/main" id="{4E5A4865-B527-49A7-998D-83CE195EBAB0}"/>
                </a:ext>
              </a:extLst>
            </p:cNvPr>
            <p:cNvSpPr/>
            <p:nvPr/>
          </p:nvSpPr>
          <p:spPr bwMode="auto">
            <a:xfrm>
              <a:off x="4269182" y="1838718"/>
              <a:ext cx="664125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" name="íṥľïḓè">
              <a:extLst>
                <a:ext uri="{FF2B5EF4-FFF2-40B4-BE49-F238E27FC236}">
                  <a16:creationId xmlns:a16="http://schemas.microsoft.com/office/drawing/2014/main" id="{2433F891-4B1A-4E11-8437-7E27D7019996}"/>
                </a:ext>
              </a:extLst>
            </p:cNvPr>
            <p:cNvSpPr/>
            <p:nvPr/>
          </p:nvSpPr>
          <p:spPr bwMode="auto">
            <a:xfrm>
              <a:off x="5195263" y="1825625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 err="1" smtClean="0">
                  <a:solidFill>
                    <a:schemeClr val="bg1"/>
                  </a:solidFill>
                </a:rPr>
                <a:t>Downsample</a:t>
              </a:r>
              <a:r>
                <a:rPr lang="en-US" altLang="zh-CN" sz="1600" b="1" dirty="0" smtClean="0">
                  <a:solidFill>
                    <a:schemeClr val="bg1"/>
                  </a:solidFill>
                </a:rPr>
                <a:t>/Threshold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íṧḻîḓê">
              <a:extLst>
                <a:ext uri="{FF2B5EF4-FFF2-40B4-BE49-F238E27FC236}">
                  <a16:creationId xmlns:a16="http://schemas.microsoft.com/office/drawing/2014/main" id="{ABAAC720-0240-4410-8A02-7CCB5BC65C63}"/>
                </a:ext>
              </a:extLst>
            </p:cNvPr>
            <p:cNvSpPr/>
            <p:nvPr/>
          </p:nvSpPr>
          <p:spPr bwMode="auto">
            <a:xfrm>
              <a:off x="4271850" y="2551889"/>
              <a:ext cx="661457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" name="ísḷíḑè">
              <a:extLst>
                <a:ext uri="{FF2B5EF4-FFF2-40B4-BE49-F238E27FC236}">
                  <a16:creationId xmlns:a16="http://schemas.microsoft.com/office/drawing/2014/main" id="{FC2314CD-34A7-455D-9BDF-9ACF2BBFF538}"/>
                </a:ext>
              </a:extLst>
            </p:cNvPr>
            <p:cNvSpPr/>
            <p:nvPr/>
          </p:nvSpPr>
          <p:spPr bwMode="auto">
            <a:xfrm>
              <a:off x="5195263" y="2551889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 smtClean="0">
                  <a:solidFill>
                    <a:schemeClr val="bg1"/>
                  </a:solidFill>
                </a:rPr>
                <a:t>Feature Generation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ïSlíḋè">
              <a:extLst>
                <a:ext uri="{FF2B5EF4-FFF2-40B4-BE49-F238E27FC236}">
                  <a16:creationId xmlns:a16="http://schemas.microsoft.com/office/drawing/2014/main" id="{0F13179E-7AB5-4803-9D22-078A5B96B608}"/>
                </a:ext>
              </a:extLst>
            </p:cNvPr>
            <p:cNvSpPr/>
            <p:nvPr/>
          </p:nvSpPr>
          <p:spPr bwMode="auto">
            <a:xfrm>
              <a:off x="4269182" y="3275101"/>
              <a:ext cx="661457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ïšḻíďê">
              <a:extLst>
                <a:ext uri="{FF2B5EF4-FFF2-40B4-BE49-F238E27FC236}">
                  <a16:creationId xmlns:a16="http://schemas.microsoft.com/office/drawing/2014/main" id="{55D30857-2F59-4518-8C4C-DD73141A8720}"/>
                </a:ext>
              </a:extLst>
            </p:cNvPr>
            <p:cNvSpPr/>
            <p:nvPr/>
          </p:nvSpPr>
          <p:spPr bwMode="auto">
            <a:xfrm>
              <a:off x="5195263" y="3275101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 smtClean="0">
                  <a:solidFill>
                    <a:schemeClr val="bg1"/>
                  </a:solidFill>
                </a:rPr>
                <a:t>Blur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iŝľîḑé">
              <a:extLst>
                <a:ext uri="{FF2B5EF4-FFF2-40B4-BE49-F238E27FC236}">
                  <a16:creationId xmlns:a16="http://schemas.microsoft.com/office/drawing/2014/main" id="{97C8EF9B-93A8-41E8-9640-E6CA46D50CD9}"/>
                </a:ext>
              </a:extLst>
            </p:cNvPr>
            <p:cNvSpPr/>
            <p:nvPr/>
          </p:nvSpPr>
          <p:spPr bwMode="auto">
            <a:xfrm>
              <a:off x="4269182" y="4097145"/>
              <a:ext cx="650871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04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2" name="îṡlidè">
              <a:extLst>
                <a:ext uri="{FF2B5EF4-FFF2-40B4-BE49-F238E27FC236}">
                  <a16:creationId xmlns:a16="http://schemas.microsoft.com/office/drawing/2014/main" id="{EE393FBD-3265-4FDC-9CF1-7A9119222E12}"/>
                </a:ext>
              </a:extLst>
            </p:cNvPr>
            <p:cNvSpPr/>
            <p:nvPr/>
          </p:nvSpPr>
          <p:spPr bwMode="auto">
            <a:xfrm>
              <a:off x="5169282" y="4097145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 smtClean="0">
                  <a:solidFill>
                    <a:schemeClr val="bg1"/>
                  </a:solidFill>
                </a:rPr>
                <a:t>Upscale/Blend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545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Downsample</a:t>
            </a:r>
            <a:r>
              <a:rPr lang="en-US" altLang="zh-CN" dirty="0" smtClean="0"/>
              <a:t>/Threshold</a:t>
            </a:r>
            <a:endParaRPr lang="en-US" altLang="zh-CN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</a:t>
            </a:r>
            <a:r>
              <a:rPr lang="en-US" altLang="zh-CN" dirty="0" smtClean="0"/>
              <a:t>elect a subset of the brightest pixels in the source image</a:t>
            </a:r>
            <a:endParaRPr lang="en-US" altLang="zh-CN" dirty="0" smtClean="0"/>
          </a:p>
          <a:p>
            <a:r>
              <a:rPr lang="en-US" altLang="zh-CN" dirty="0" smtClean="0"/>
              <a:t>Key </a:t>
            </a:r>
            <a:r>
              <a:rPr lang="en-US" altLang="zh-CN" dirty="0" smtClean="0"/>
              <a:t>to </a:t>
            </a:r>
            <a:r>
              <a:rPr lang="en-US" altLang="zh-CN" dirty="0" smtClean="0"/>
              <a:t>reducing the cost of subsequent stage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1029" name="Picture 5" descr="http://4.bp.blogspot.com/-1AQQM5Lvzbo/USdbX51oB9I/AAAAAAAAAc8/cPWPaUYUL-A/s1600/fig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525" y="3443288"/>
            <a:ext cx="6076950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58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Downsample</a:t>
            </a:r>
            <a:r>
              <a:rPr lang="en-US" altLang="zh-CN" dirty="0" smtClean="0"/>
              <a:t>/Threshold</a:t>
            </a:r>
            <a:endParaRPr lang="en-US" altLang="zh-CN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389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90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Feature Generation</a:t>
            </a:r>
            <a:endParaRPr lang="en-US" altLang="zh-CN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grpSp>
        <p:nvGrpSpPr>
          <p:cNvPr id="4" name="组合 3"/>
          <p:cNvGrpSpPr/>
          <p:nvPr/>
        </p:nvGrpSpPr>
        <p:grpSpPr>
          <a:xfrm>
            <a:off x="4411026" y="2823299"/>
            <a:ext cx="3369948" cy="1974989"/>
            <a:chOff x="4269182" y="1825625"/>
            <a:chExt cx="3369948" cy="1974989"/>
          </a:xfrm>
        </p:grpSpPr>
        <p:sp>
          <p:nvSpPr>
            <p:cNvPr id="5" name="ïşlíḑè">
              <a:extLst>
                <a:ext uri="{FF2B5EF4-FFF2-40B4-BE49-F238E27FC236}">
                  <a16:creationId xmlns:a16="http://schemas.microsoft.com/office/drawing/2014/main" id="{4E5A4865-B527-49A7-998D-83CE195EBAB0}"/>
                </a:ext>
              </a:extLst>
            </p:cNvPr>
            <p:cNvSpPr/>
            <p:nvPr/>
          </p:nvSpPr>
          <p:spPr bwMode="auto">
            <a:xfrm>
              <a:off x="4269182" y="1838718"/>
              <a:ext cx="664125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" name="íṥľïḓè">
              <a:extLst>
                <a:ext uri="{FF2B5EF4-FFF2-40B4-BE49-F238E27FC236}">
                  <a16:creationId xmlns:a16="http://schemas.microsoft.com/office/drawing/2014/main" id="{2433F891-4B1A-4E11-8437-7E27D7019996}"/>
                </a:ext>
              </a:extLst>
            </p:cNvPr>
            <p:cNvSpPr/>
            <p:nvPr/>
          </p:nvSpPr>
          <p:spPr bwMode="auto">
            <a:xfrm>
              <a:off x="5195263" y="1825625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Ghosts</a:t>
              </a:r>
            </a:p>
          </p:txBody>
        </p:sp>
        <p:sp>
          <p:nvSpPr>
            <p:cNvPr id="7" name="íṧḻîḓê">
              <a:extLst>
                <a:ext uri="{FF2B5EF4-FFF2-40B4-BE49-F238E27FC236}">
                  <a16:creationId xmlns:a16="http://schemas.microsoft.com/office/drawing/2014/main" id="{ABAAC720-0240-4410-8A02-7CCB5BC65C63}"/>
                </a:ext>
              </a:extLst>
            </p:cNvPr>
            <p:cNvSpPr/>
            <p:nvPr/>
          </p:nvSpPr>
          <p:spPr bwMode="auto">
            <a:xfrm>
              <a:off x="4271850" y="2551889"/>
              <a:ext cx="661457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" name="ísḷíḑè">
              <a:extLst>
                <a:ext uri="{FF2B5EF4-FFF2-40B4-BE49-F238E27FC236}">
                  <a16:creationId xmlns:a16="http://schemas.microsoft.com/office/drawing/2014/main" id="{FC2314CD-34A7-455D-9BDF-9ACF2BBFF538}"/>
                </a:ext>
              </a:extLst>
            </p:cNvPr>
            <p:cNvSpPr/>
            <p:nvPr/>
          </p:nvSpPr>
          <p:spPr bwMode="auto">
            <a:xfrm>
              <a:off x="5195263" y="2551889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Halos</a:t>
              </a:r>
            </a:p>
          </p:txBody>
        </p:sp>
        <p:sp>
          <p:nvSpPr>
            <p:cNvPr id="9" name="ïSlíḋè">
              <a:extLst>
                <a:ext uri="{FF2B5EF4-FFF2-40B4-BE49-F238E27FC236}">
                  <a16:creationId xmlns:a16="http://schemas.microsoft.com/office/drawing/2014/main" id="{0F13179E-7AB5-4803-9D22-078A5B96B608}"/>
                </a:ext>
              </a:extLst>
            </p:cNvPr>
            <p:cNvSpPr/>
            <p:nvPr/>
          </p:nvSpPr>
          <p:spPr bwMode="auto">
            <a:xfrm>
              <a:off x="4269182" y="3275101"/>
              <a:ext cx="661457" cy="525513"/>
            </a:xfrm>
            <a:custGeom>
              <a:avLst/>
              <a:gdLst>
                <a:gd name="connsiteX0" fmla="*/ 360040 w 792088"/>
                <a:gd name="connsiteY0" fmla="*/ 0 h 720080"/>
                <a:gd name="connsiteX1" fmla="*/ 792088 w 792088"/>
                <a:gd name="connsiteY1" fmla="*/ 0 h 720080"/>
                <a:gd name="connsiteX2" fmla="*/ 792088 w 792088"/>
                <a:gd name="connsiteY2" fmla="*/ 720080 h 720080"/>
                <a:gd name="connsiteX3" fmla="*/ 360040 w 792088"/>
                <a:gd name="connsiteY3" fmla="*/ 720080 h 720080"/>
                <a:gd name="connsiteX4" fmla="*/ 0 w 792088"/>
                <a:gd name="connsiteY4" fmla="*/ 360040 h 720080"/>
                <a:gd name="connsiteX5" fmla="*/ 360040 w 79208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2088" h="720080">
                  <a:moveTo>
                    <a:pt x="360040" y="0"/>
                  </a:moveTo>
                  <a:lnTo>
                    <a:pt x="792088" y="0"/>
                  </a:lnTo>
                  <a:lnTo>
                    <a:pt x="792088" y="720080"/>
                  </a:lnTo>
                  <a:lnTo>
                    <a:pt x="360040" y="720080"/>
                  </a:lnTo>
                  <a:cubicBezTo>
                    <a:pt x="161195" y="720080"/>
                    <a:pt x="0" y="558885"/>
                    <a:pt x="0" y="360040"/>
                  </a:cubicBezTo>
                  <a:cubicBezTo>
                    <a:pt x="0" y="161195"/>
                    <a:pt x="161195" y="0"/>
                    <a:pt x="360040" y="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en-US" altLang="zh-CN" sz="2800" dirty="0">
                <a:solidFill>
                  <a:schemeClr val="bg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ïšḻíďê">
              <a:extLst>
                <a:ext uri="{FF2B5EF4-FFF2-40B4-BE49-F238E27FC236}">
                  <a16:creationId xmlns:a16="http://schemas.microsoft.com/office/drawing/2014/main" id="{55D30857-2F59-4518-8C4C-DD73141A8720}"/>
                </a:ext>
              </a:extLst>
            </p:cNvPr>
            <p:cNvSpPr/>
            <p:nvPr/>
          </p:nvSpPr>
          <p:spPr bwMode="auto">
            <a:xfrm>
              <a:off x="5195263" y="3275101"/>
              <a:ext cx="2443867" cy="525513"/>
            </a:xfrm>
            <a:custGeom>
              <a:avLst/>
              <a:gdLst>
                <a:gd name="connsiteX0" fmla="*/ 0 w 3672408"/>
                <a:gd name="connsiteY0" fmla="*/ 0 h 720080"/>
                <a:gd name="connsiteX1" fmla="*/ 3312368 w 3672408"/>
                <a:gd name="connsiteY1" fmla="*/ 0 h 720080"/>
                <a:gd name="connsiteX2" fmla="*/ 3672408 w 3672408"/>
                <a:gd name="connsiteY2" fmla="*/ 360040 h 720080"/>
                <a:gd name="connsiteX3" fmla="*/ 3312368 w 3672408"/>
                <a:gd name="connsiteY3" fmla="*/ 720080 h 720080"/>
                <a:gd name="connsiteX4" fmla="*/ 0 w 3672408"/>
                <a:gd name="connsiteY4" fmla="*/ 720080 h 720080"/>
                <a:gd name="connsiteX5" fmla="*/ 0 w 3672408"/>
                <a:gd name="connsiteY5" fmla="*/ 0 h 7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408" h="720080">
                  <a:moveTo>
                    <a:pt x="0" y="0"/>
                  </a:moveTo>
                  <a:lnTo>
                    <a:pt x="3312368" y="0"/>
                  </a:lnTo>
                  <a:cubicBezTo>
                    <a:pt x="3511213" y="0"/>
                    <a:pt x="3672408" y="161195"/>
                    <a:pt x="3672408" y="360040"/>
                  </a:cubicBezTo>
                  <a:cubicBezTo>
                    <a:pt x="3672408" y="558885"/>
                    <a:pt x="3511213" y="720080"/>
                    <a:pt x="3312368" y="720080"/>
                  </a:cubicBezTo>
                  <a:lnTo>
                    <a:pt x="0" y="720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Chromatic</a:t>
              </a:r>
              <a:r>
                <a:rPr lang="en-US" altLang="zh-CN" sz="1600" dirty="0"/>
                <a:t> </a:t>
              </a:r>
              <a:r>
                <a:rPr lang="en-US" altLang="zh-CN" sz="1600" b="1" dirty="0">
                  <a:solidFill>
                    <a:schemeClr val="bg1"/>
                  </a:solidFill>
                </a:rPr>
                <a:t>Distortion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3949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f10ceaae-da68-42cd-90ba-9783286befec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</TotalTime>
  <Words>289</Words>
  <Application>Microsoft Office PowerPoint</Application>
  <PresentationFormat>宽屏</PresentationFormat>
  <Paragraphs>76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6" baseType="lpstr">
      <vt:lpstr>等线</vt:lpstr>
      <vt:lpstr>等线 Light</vt:lpstr>
      <vt:lpstr>宋体</vt:lpstr>
      <vt:lpstr>Arial</vt:lpstr>
      <vt:lpstr>Calibri</vt:lpstr>
      <vt:lpstr>Impact</vt:lpstr>
      <vt:lpstr>Office 主题​​</vt:lpstr>
      <vt:lpstr>张吉祺</vt:lpstr>
      <vt:lpstr>Lens Flare</vt:lpstr>
      <vt:lpstr>Lens Flare</vt:lpstr>
      <vt:lpstr>Lens Flare</vt:lpstr>
      <vt:lpstr>Lens Flare</vt:lpstr>
      <vt:lpstr>Lens Flare</vt:lpstr>
      <vt:lpstr>Downsample/Threshold</vt:lpstr>
      <vt:lpstr>Downsample/Threshold</vt:lpstr>
      <vt:lpstr>Feature Generation</vt:lpstr>
      <vt:lpstr>Ghosts</vt:lpstr>
      <vt:lpstr>Ghosts</vt:lpstr>
      <vt:lpstr>Ghosts</vt:lpstr>
      <vt:lpstr>Ghosts</vt:lpstr>
      <vt:lpstr>Ghosts</vt:lpstr>
      <vt:lpstr>Ghosts</vt:lpstr>
      <vt:lpstr>Halos</vt:lpstr>
      <vt:lpstr>Halos</vt:lpstr>
      <vt:lpstr>Chromatic Distortion</vt:lpstr>
      <vt:lpstr>Chromatic Distortion</vt:lpstr>
      <vt:lpstr>Chromatic Distortion</vt:lpstr>
      <vt:lpstr>Blur</vt:lpstr>
      <vt:lpstr>Upscale/Blend</vt:lpstr>
      <vt:lpstr>Lens Dirt</vt:lpstr>
      <vt:lpstr>Lens Dirt</vt:lpstr>
      <vt:lpstr>Lens Dirt</vt:lpstr>
      <vt:lpstr>Diffraction Starburst</vt:lpstr>
      <vt:lpstr>Diffraction Starburst</vt:lpstr>
      <vt:lpstr>Diffraction Starburst</vt:lpstr>
      <vt:lpstr>Diffraction Starburst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zjq</cp:lastModifiedBy>
  <cp:revision>30</cp:revision>
  <cp:lastPrinted>2017-12-17T16:00:00Z</cp:lastPrinted>
  <dcterms:created xsi:type="dcterms:W3CDTF">2017-12-17T16:00:00Z</dcterms:created>
  <dcterms:modified xsi:type="dcterms:W3CDTF">2019-06-20T01:49:53Z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2019-02-27T09:05:33.6354814Z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ActionId">
    <vt:lpwstr>ef2fea2b-c645-4805-842d-4b8296839004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

<file path=docProps/thumbnail.jpeg>
</file>